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36989-A30A-4AB0-A892-A51EB3B5E01E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C5931-DCD7-4293-B747-96396065178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36989-A30A-4AB0-A892-A51EB3B5E01E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C5931-DCD7-4293-B747-96396065178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36989-A30A-4AB0-A892-A51EB3B5E01E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C5931-DCD7-4293-B747-96396065178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36989-A30A-4AB0-A892-A51EB3B5E01E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C5931-DCD7-4293-B747-96396065178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36989-A30A-4AB0-A892-A51EB3B5E01E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C5931-DCD7-4293-B747-96396065178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36989-A30A-4AB0-A892-A51EB3B5E01E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C5931-DCD7-4293-B747-96396065178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36989-A30A-4AB0-A892-A51EB3B5E01E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C5931-DCD7-4293-B747-96396065178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36989-A30A-4AB0-A892-A51EB3B5E01E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C5931-DCD7-4293-B747-96396065178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36989-A30A-4AB0-A892-A51EB3B5E01E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C5931-DCD7-4293-B747-96396065178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36989-A30A-4AB0-A892-A51EB3B5E01E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C5931-DCD7-4293-B747-96396065178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736989-A30A-4AB0-A892-A51EB3B5E01E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C5931-DCD7-4293-B747-96396065178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0736989-A30A-4AB0-A892-A51EB3B5E01E}" type="datetimeFigureOut">
              <a:rPr lang="cs-CZ" smtClean="0"/>
              <a:t>8.1.2013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23C5931-DCD7-4293-B747-963960651780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commons/thumb/a/ab/Iron(II)-sulfate-heptahydrate-sample.jpg/799px-Iron(II)-sulfate-heptahydrate-sample.jpg" TargetMode="External"/><Relationship Id="rId3" Type="http://schemas.openxmlformats.org/officeDocument/2006/relationships/hyperlink" Target="http://upload.wikimedia.org/wikipedia/commons/0/03/Uhli%C4%8Ditan_sodn%C3%BD.JPG" TargetMode="External"/><Relationship Id="rId7" Type="http://schemas.openxmlformats.org/officeDocument/2006/relationships/hyperlink" Target="http://upload.wikimedia.org/wikipedia/commons/b/bb/Zinc_Sulfate.jpg" TargetMode="External"/><Relationship Id="rId2" Type="http://schemas.openxmlformats.org/officeDocument/2006/relationships/hyperlink" Target="http://upload.wikimedia.org/wikipedia/commons/7/77/Uhli%C4%8Ditan_v%C3%A1penat%C3%BD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e/e7/S%C3%ADran_m%C4%9B%C4%8Fnat%C3%BD.jpg" TargetMode="External"/><Relationship Id="rId5" Type="http://schemas.openxmlformats.org/officeDocument/2006/relationships/hyperlink" Target="http://upload.wikimedia.org/wikipedia/commons/f/f9/Gips_3_Maroko.jpg" TargetMode="External"/><Relationship Id="rId4" Type="http://schemas.openxmlformats.org/officeDocument/2006/relationships/hyperlink" Target="http://vyukovematerialy.cz/chemie/rocnik8/foto/nazev.jpg" TargetMode="External"/><Relationship Id="rId9" Type="http://schemas.openxmlformats.org/officeDocument/2006/relationships/hyperlink" Target="http://upload.wikimedia.org/wikipedia/commons/8/86/Sodium_sulfate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57290" y="2143116"/>
            <a:ext cx="7498080" cy="1143000"/>
          </a:xfrm>
        </p:spPr>
        <p:txBody>
          <a:bodyPr/>
          <a:lstStyle/>
          <a:p>
            <a:pPr algn="ctr"/>
            <a:r>
              <a:rPr lang="cs-CZ" dirty="0" smtClean="0"/>
              <a:t>Soli kyslíkatých kyselin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0" name="Picture 8" descr="Soubor:Sodium sulfa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786189"/>
            <a:ext cx="3286148" cy="2959747"/>
          </a:xfrm>
          <a:prstGeom prst="rect">
            <a:avLst/>
          </a:prstGeom>
          <a:noFill/>
        </p:spPr>
      </p:pic>
      <p:pic>
        <p:nvPicPr>
          <p:cNvPr id="18438" name="Picture 6" descr="Soubor:Iron(II)-sulfate-heptahydrate-samp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786190"/>
            <a:ext cx="3835469" cy="2928958"/>
          </a:xfrm>
          <a:prstGeom prst="rect">
            <a:avLst/>
          </a:prstGeom>
          <a:noFill/>
        </p:spPr>
      </p:pic>
      <p:pic>
        <p:nvPicPr>
          <p:cNvPr id="18436" name="Picture 4" descr="Soubor:Zinc Sulfat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1164864"/>
            <a:ext cx="3781426" cy="2623242"/>
          </a:xfrm>
          <a:prstGeom prst="rect">
            <a:avLst/>
          </a:prstGeom>
          <a:noFill/>
        </p:spPr>
      </p:pic>
      <p:pic>
        <p:nvPicPr>
          <p:cNvPr id="18434" name="Picture 2" descr="Soubor:Síran m&amp;ecaron;&amp;dcaron;natý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6" y="1214421"/>
            <a:ext cx="3071834" cy="2555425"/>
          </a:xfrm>
          <a:prstGeom prst="rect">
            <a:avLst/>
          </a:prstGeom>
          <a:noFill/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Doplňte triviální názvy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skalice modrá</a:t>
            </a:r>
          </a:p>
          <a:p>
            <a:pPr>
              <a:buNone/>
            </a:pPr>
            <a:r>
              <a:rPr lang="cs-CZ" dirty="0" smtClean="0"/>
              <a:t>					    </a:t>
            </a:r>
          </a:p>
          <a:p>
            <a:pPr>
              <a:buNone/>
            </a:pPr>
            <a:r>
              <a:rPr lang="cs-CZ" dirty="0" smtClean="0"/>
              <a:t>					     </a:t>
            </a:r>
            <a:r>
              <a:rPr lang="cs-CZ" dirty="0" smtClean="0">
                <a:solidFill>
                  <a:srgbClr val="FF0000"/>
                </a:solidFill>
              </a:rPr>
              <a:t>skalice bílá</a:t>
            </a: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/>
              <a:t>skalice zelená</a:t>
            </a:r>
          </a:p>
          <a:p>
            <a:pPr>
              <a:buNone/>
            </a:pPr>
            <a:r>
              <a:rPr lang="cs-CZ" dirty="0" smtClean="0"/>
              <a:t>					</a:t>
            </a:r>
            <a:r>
              <a:rPr lang="cs-CZ" dirty="0" smtClean="0">
                <a:solidFill>
                  <a:srgbClr val="FF0000"/>
                </a:solidFill>
              </a:rPr>
              <a:t>Glauberova sůl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Shrnutí</a:t>
            </a:r>
            <a:br>
              <a:rPr lang="cs-CZ" dirty="0" smtClean="0"/>
            </a:br>
            <a:r>
              <a:rPr lang="cs-CZ" sz="3200" dirty="0" smtClean="0"/>
              <a:t>Doplňte text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Soli jsou chemické sloučeniny složené z ……… ……… a ……… ……… . Ve vodném roztoku se štěpí na ………, proto dobře vedou ……… ……… . Oxidační číslo zbytku kyselin je dáno počtem ……… v ……… . Názvoslovná koncovka solí je ……… . ……… obsahují anionty kyselin, ve kterých je jeden nebo více ……… ……… . Krystaly solí, ve kterých jsou vázány molekuly vody se nazývají ……… ……… . K významným hydrátům solí patří skalice modrá (………………), ……… ……… (</a:t>
            </a:r>
            <a:r>
              <a:rPr lang="cs-CZ" dirty="0" err="1" smtClean="0"/>
              <a:t>heptahydrát</a:t>
            </a:r>
            <a:r>
              <a:rPr lang="cs-CZ" dirty="0" smtClean="0"/>
              <a:t> síranu zinečnatého), skalice zelená (………………), ……… ……… (</a:t>
            </a:r>
            <a:r>
              <a:rPr lang="cs-CZ" dirty="0" err="1" smtClean="0"/>
              <a:t>dekahydrát</a:t>
            </a:r>
            <a:r>
              <a:rPr lang="cs-CZ" dirty="0" smtClean="0"/>
              <a:t> síranu sodného) a sádrovec (………………).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Řešení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Soli jsou chemické sloučeniny složené z </a:t>
            </a:r>
            <a:r>
              <a:rPr lang="cs-CZ" dirty="0" smtClean="0">
                <a:solidFill>
                  <a:srgbClr val="FF0000"/>
                </a:solidFill>
              </a:rPr>
              <a:t>kationtu kovů </a:t>
            </a:r>
            <a:r>
              <a:rPr lang="cs-CZ" dirty="0" smtClean="0"/>
              <a:t>a</a:t>
            </a:r>
            <a:r>
              <a:rPr lang="cs-CZ" dirty="0" smtClean="0">
                <a:solidFill>
                  <a:srgbClr val="FF0000"/>
                </a:solidFill>
              </a:rPr>
              <a:t> aniontů kyselin</a:t>
            </a:r>
            <a:r>
              <a:rPr lang="cs-CZ" dirty="0" smtClean="0"/>
              <a:t>. Ve vodném roztoku se štěpí na </a:t>
            </a:r>
            <a:r>
              <a:rPr lang="cs-CZ" dirty="0" smtClean="0">
                <a:solidFill>
                  <a:srgbClr val="FF0000"/>
                </a:solidFill>
              </a:rPr>
              <a:t>ionty</a:t>
            </a:r>
            <a:r>
              <a:rPr lang="cs-CZ" dirty="0" smtClean="0"/>
              <a:t>, proto dobře vedou </a:t>
            </a:r>
            <a:r>
              <a:rPr lang="cs-CZ" dirty="0" smtClean="0">
                <a:solidFill>
                  <a:srgbClr val="FF0000"/>
                </a:solidFill>
              </a:rPr>
              <a:t>elektrický proud</a:t>
            </a:r>
            <a:r>
              <a:rPr lang="cs-CZ" dirty="0" smtClean="0"/>
              <a:t>. Oxidační číslo zbytku kyselin je dáno počtem </a:t>
            </a:r>
            <a:r>
              <a:rPr lang="cs-CZ" dirty="0" smtClean="0">
                <a:solidFill>
                  <a:srgbClr val="FF0000"/>
                </a:solidFill>
              </a:rPr>
              <a:t>vodíků </a:t>
            </a:r>
            <a:r>
              <a:rPr lang="cs-CZ" dirty="0" smtClean="0"/>
              <a:t>v</a:t>
            </a:r>
            <a:r>
              <a:rPr lang="cs-CZ" dirty="0" smtClean="0">
                <a:solidFill>
                  <a:srgbClr val="FF0000"/>
                </a:solidFill>
              </a:rPr>
              <a:t> kyselině</a:t>
            </a:r>
            <a:r>
              <a:rPr lang="cs-CZ" dirty="0" smtClean="0"/>
              <a:t>. Názvoslovná koncovka solí je </a:t>
            </a:r>
            <a:r>
              <a:rPr lang="cs-CZ" dirty="0" smtClean="0">
                <a:solidFill>
                  <a:srgbClr val="FF0000"/>
                </a:solidFill>
              </a:rPr>
              <a:t>-</a:t>
            </a:r>
            <a:r>
              <a:rPr lang="cs-CZ" dirty="0" err="1" smtClean="0">
                <a:solidFill>
                  <a:srgbClr val="FF0000"/>
                </a:solidFill>
              </a:rPr>
              <a:t>an</a:t>
            </a:r>
            <a:r>
              <a:rPr lang="cs-CZ" dirty="0" smtClean="0"/>
              <a:t>. </a:t>
            </a:r>
            <a:r>
              <a:rPr lang="cs-CZ" dirty="0" err="1" smtClean="0">
                <a:solidFill>
                  <a:srgbClr val="FF0000"/>
                </a:solidFill>
              </a:rPr>
              <a:t>Hydrogensoli</a:t>
            </a:r>
            <a:r>
              <a:rPr lang="cs-CZ" dirty="0" smtClean="0"/>
              <a:t> obsahují anionty kyselin, ve kterých je jeden nebo více </a:t>
            </a:r>
            <a:r>
              <a:rPr lang="cs-CZ" dirty="0" smtClean="0">
                <a:solidFill>
                  <a:srgbClr val="FF0000"/>
                </a:solidFill>
              </a:rPr>
              <a:t>atomů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vodíku</a:t>
            </a:r>
            <a:r>
              <a:rPr lang="cs-CZ" dirty="0" smtClean="0"/>
              <a:t>. Krystaly solí, ve kterých jsou vázány molekuly vody se nazývají </a:t>
            </a:r>
            <a:r>
              <a:rPr lang="cs-CZ" dirty="0" smtClean="0">
                <a:solidFill>
                  <a:srgbClr val="FF0000"/>
                </a:solidFill>
              </a:rPr>
              <a:t>hydráty solí</a:t>
            </a:r>
            <a:r>
              <a:rPr lang="cs-CZ" dirty="0" smtClean="0"/>
              <a:t>. </a:t>
            </a:r>
            <a:br>
              <a:rPr lang="cs-CZ" dirty="0" smtClean="0"/>
            </a:br>
            <a:r>
              <a:rPr lang="cs-CZ" dirty="0" smtClean="0"/>
              <a:t>K významným hydrátům solí patří skalice modrá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pentahydrát</a:t>
            </a:r>
            <a:r>
              <a:rPr lang="cs-CZ" dirty="0" smtClean="0">
                <a:solidFill>
                  <a:srgbClr val="FF0000"/>
                </a:solidFill>
              </a:rPr>
              <a:t> síranu měďnatého),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skalice bílá </a:t>
            </a:r>
            <a:r>
              <a:rPr lang="cs-CZ" dirty="0" smtClean="0"/>
              <a:t>(</a:t>
            </a:r>
            <a:r>
              <a:rPr lang="cs-CZ" dirty="0" err="1" smtClean="0"/>
              <a:t>heptahydrát</a:t>
            </a:r>
            <a:r>
              <a:rPr lang="cs-CZ" dirty="0" smtClean="0"/>
              <a:t> síranu zinečnatého), skalice zelená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heptahydrát</a:t>
            </a:r>
            <a:r>
              <a:rPr lang="cs-CZ" dirty="0" smtClean="0">
                <a:solidFill>
                  <a:srgbClr val="FF0000"/>
                </a:solidFill>
              </a:rPr>
              <a:t> síranu železnatého),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Glauberova sůl</a:t>
            </a:r>
            <a:r>
              <a:rPr lang="cs-CZ" dirty="0" smtClean="0"/>
              <a:t> (</a:t>
            </a:r>
            <a:r>
              <a:rPr lang="cs-CZ" dirty="0" err="1" smtClean="0"/>
              <a:t>dekahydrát</a:t>
            </a:r>
            <a:r>
              <a:rPr lang="cs-CZ" dirty="0" smtClean="0"/>
              <a:t> síranu sodného) a sádrovec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dihydrát</a:t>
            </a:r>
            <a:r>
              <a:rPr lang="cs-CZ" dirty="0" smtClean="0">
                <a:solidFill>
                  <a:srgbClr val="FF0000"/>
                </a:solidFill>
              </a:rPr>
              <a:t> síranu vápenatého)</a:t>
            </a:r>
            <a:r>
              <a:rPr lang="cs-CZ" dirty="0" smtClean="0"/>
              <a:t>.</a:t>
            </a:r>
            <a:endParaRPr lang="cs-CZ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>
                <a:hlinkClick r:id="rId2"/>
              </a:rPr>
              <a:t>http://upload.wikimedia.org/wikipedia/commons/7/77/Uhli%C4%8Ditan_v%C3%A1penat%C3%BD.JPG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http://upload.wikimedia.org/wikipedia/commons/0/03/Uhli%C4%8Ditan_sodn%C3%BD.JPG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http://vyukovematerialy.cz/chemie/rocnik8/foto/nazev.jpg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http://upload.wikimedia.org/wikipedia/commons/f/f9/Gips_3_Maroko.jpg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http://upload.wikimedia.org/wikipedia/commons/e/e7/S%C3%ADran_m%C4%9B%C4%8Fnat%C3%BD.jpg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http://upload.wikimedia.org/wikipedia/commons/b/bb/Zinc_Sulfate.jpg</a:t>
            </a:r>
            <a:endParaRPr lang="cs-CZ" dirty="0" smtClean="0"/>
          </a:p>
          <a:p>
            <a:r>
              <a:rPr lang="cs-CZ" dirty="0" smtClean="0">
                <a:hlinkClick r:id="rId8"/>
              </a:rPr>
              <a:t>http://upload.wikimedia.org/wikipedia/commons/thumb/a/ab/Iron%28II%29-sulfate-heptahydrate-sample.jpg/799px-Iron%28II%29-sulfate-heptahydrate-sample.jpg</a:t>
            </a:r>
            <a:endParaRPr lang="cs-CZ" dirty="0" smtClean="0"/>
          </a:p>
          <a:p>
            <a:r>
              <a:rPr lang="cs-CZ" dirty="0" smtClean="0">
                <a:hlinkClick r:id="rId9"/>
              </a:rPr>
              <a:t>http://upload.wikimedia.org/wikipedia/commons/8/86/Sodium_sulfate.jpg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Soubor:Uhli&amp;ccaron;itan sodn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12614" y="4214818"/>
            <a:ext cx="4041573" cy="2286015"/>
          </a:xfrm>
          <a:prstGeom prst="rect">
            <a:avLst/>
          </a:prstGeom>
          <a:noFill/>
        </p:spPr>
      </p:pic>
      <p:pic>
        <p:nvPicPr>
          <p:cNvPr id="3074" name="Picture 2" descr="Soubor:Uhli&amp;ccaron;itan vápenatý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214818"/>
            <a:ext cx="3929090" cy="2265367"/>
          </a:xfrm>
          <a:prstGeom prst="rect">
            <a:avLst/>
          </a:prstGeom>
          <a:noFill/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 smtClean="0"/>
              <a:t>jsou </a:t>
            </a:r>
            <a:r>
              <a:rPr lang="cs-CZ" sz="3000" dirty="0" err="1" smtClean="0"/>
              <a:t>víceprvkové</a:t>
            </a:r>
            <a:r>
              <a:rPr lang="cs-CZ" sz="3000" dirty="0" smtClean="0"/>
              <a:t> sloučeniny složené </a:t>
            </a:r>
            <a:br>
              <a:rPr lang="cs-CZ" sz="3000" dirty="0" smtClean="0"/>
            </a:br>
            <a:r>
              <a:rPr lang="cs-CZ" sz="3000" dirty="0" smtClean="0"/>
              <a:t>z kationtů kovů a aniontů kyselin</a:t>
            </a:r>
          </a:p>
          <a:p>
            <a:r>
              <a:rPr lang="cs-CZ" sz="3000" dirty="0" smtClean="0"/>
              <a:t>většina má bílou barvu a jsou krystalické</a:t>
            </a:r>
          </a:p>
          <a:p>
            <a:r>
              <a:rPr lang="cs-CZ" sz="3000" dirty="0" smtClean="0"/>
              <a:t>vedou elektrický proud (ve vodném roztoku nebo tavenině se štěpí na ionty)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uhličitan vápenatý      </a:t>
            </a:r>
          </a:p>
          <a:p>
            <a:pPr>
              <a:buNone/>
            </a:pPr>
            <a:r>
              <a:rPr lang="cs-CZ" dirty="0" smtClean="0"/>
              <a:t>                                   uhličitan sodný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Názvosloví solí (1. část)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název je dvouslovný</a:t>
            </a:r>
          </a:p>
          <a:p>
            <a:r>
              <a:rPr lang="cs-CZ" sz="2400" dirty="0" smtClean="0"/>
              <a:t>první část je odvozena od kyseliny (zachované </a:t>
            </a:r>
            <a:r>
              <a:rPr lang="cs-CZ" sz="2400" dirty="0" smtClean="0">
                <a:solidFill>
                  <a:srgbClr val="00B050"/>
                </a:solidFill>
              </a:rPr>
              <a:t>oxidační číslo</a:t>
            </a:r>
            <a:r>
              <a:rPr lang="cs-CZ" sz="2400" dirty="0" smtClean="0"/>
              <a:t>) a přidává se koncovka –</a:t>
            </a:r>
            <a:r>
              <a:rPr lang="cs-CZ" sz="2400" dirty="0" err="1" smtClean="0">
                <a:solidFill>
                  <a:srgbClr val="FF3399"/>
                </a:solidFill>
              </a:rPr>
              <a:t>an</a:t>
            </a:r>
            <a:endParaRPr lang="cs-CZ" sz="2400" dirty="0" smtClean="0">
              <a:solidFill>
                <a:srgbClr val="FF3399"/>
              </a:solidFill>
            </a:endParaRPr>
          </a:p>
          <a:p>
            <a:pPr>
              <a:buNone/>
            </a:pPr>
            <a:r>
              <a:rPr lang="cs-CZ" sz="2400" dirty="0" smtClean="0"/>
              <a:t>	       kyselina uhl</a:t>
            </a:r>
            <a:r>
              <a:rPr lang="cs-CZ" sz="2400" dirty="0" smtClean="0">
                <a:solidFill>
                  <a:srgbClr val="00B050"/>
                </a:solidFill>
              </a:rPr>
              <a:t>ičitá</a:t>
            </a:r>
            <a:r>
              <a:rPr lang="cs-CZ" sz="2400" dirty="0" smtClean="0"/>
              <a:t> → </a:t>
            </a:r>
            <a:r>
              <a:rPr lang="cs-CZ" sz="2400" dirty="0" err="1" smtClean="0"/>
              <a:t>uhl</a:t>
            </a:r>
            <a:r>
              <a:rPr lang="cs-CZ" sz="2400" dirty="0" err="1" smtClean="0">
                <a:solidFill>
                  <a:srgbClr val="00B050"/>
                </a:solidFill>
              </a:rPr>
              <a:t>ičit</a:t>
            </a:r>
            <a:r>
              <a:rPr lang="cs-CZ" sz="2400" dirty="0" smtClean="0"/>
              <a:t> – </a:t>
            </a:r>
            <a:r>
              <a:rPr lang="cs-CZ" sz="2400" dirty="0" err="1" smtClean="0">
                <a:solidFill>
                  <a:srgbClr val="FF3399"/>
                </a:solidFill>
              </a:rPr>
              <a:t>an</a:t>
            </a:r>
            <a:endParaRPr lang="cs-CZ" sz="2400" dirty="0" smtClean="0"/>
          </a:p>
          <a:p>
            <a:r>
              <a:rPr lang="cs-CZ" sz="2400" dirty="0" smtClean="0"/>
              <a:t>druhá část je přídavné jméno odvozené od kovu </a:t>
            </a:r>
            <a:br>
              <a:rPr lang="cs-CZ" sz="2400" dirty="0" smtClean="0"/>
            </a:br>
            <a:r>
              <a:rPr lang="cs-CZ" sz="2400" dirty="0" smtClean="0"/>
              <a:t>s názvoslovnou koncovkou</a:t>
            </a:r>
          </a:p>
        </p:txBody>
      </p:sp>
      <p:pic>
        <p:nvPicPr>
          <p:cNvPr id="17410" name="Picture 2" descr="http://vyukovematerialy.cz/chemie/rocnik8/foto/naze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4000504"/>
            <a:ext cx="7072360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Názvosloví solí (2. část)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soli jsou tvořeny kovem a zbytkem kyseliny</a:t>
            </a:r>
          </a:p>
          <a:p>
            <a:r>
              <a:rPr lang="cs-CZ" dirty="0" smtClean="0"/>
              <a:t>zbytek kyseliny vznikne odtržením jednoho nebo více vodíků</a:t>
            </a:r>
          </a:p>
          <a:p>
            <a:r>
              <a:rPr lang="cs-CZ" dirty="0" smtClean="0"/>
              <a:t>oxidační číslo zbytku kyseliny je určeno počtem odtržených vodíků</a:t>
            </a:r>
          </a:p>
          <a:p>
            <a:pPr>
              <a:buNone/>
            </a:pPr>
            <a:r>
              <a:rPr lang="cs-CZ" dirty="0" smtClean="0"/>
              <a:t>         </a:t>
            </a:r>
            <a:r>
              <a:rPr lang="cs-CZ" dirty="0" smtClean="0">
                <a:solidFill>
                  <a:srgbClr val="00B050"/>
                </a:solidFill>
              </a:rPr>
              <a:t>H</a:t>
            </a:r>
            <a:r>
              <a:rPr lang="cs-CZ" dirty="0" smtClean="0"/>
              <a:t>NO₃  → </a:t>
            </a:r>
            <a:r>
              <a:rPr lang="cs-CZ" dirty="0" smtClean="0">
                <a:solidFill>
                  <a:srgbClr val="00B050"/>
                </a:solidFill>
              </a:rPr>
              <a:t>1</a:t>
            </a:r>
            <a:r>
              <a:rPr lang="cs-CZ" dirty="0" smtClean="0"/>
              <a:t> H⁺¹ + (NO₃)</a:t>
            </a:r>
            <a:r>
              <a:rPr lang="cs-CZ" dirty="0" smtClean="0">
                <a:solidFill>
                  <a:srgbClr val="00B050"/>
                </a:solidFill>
              </a:rPr>
              <a:t>⁻¹</a:t>
            </a:r>
          </a:p>
          <a:p>
            <a:pPr>
              <a:buNone/>
            </a:pPr>
            <a:r>
              <a:rPr lang="cs-CZ" dirty="0" smtClean="0"/>
              <a:t>         </a:t>
            </a:r>
            <a:r>
              <a:rPr lang="cs-CZ" dirty="0" smtClean="0">
                <a:solidFill>
                  <a:srgbClr val="00B050"/>
                </a:solidFill>
              </a:rPr>
              <a:t>H₂</a:t>
            </a:r>
            <a:r>
              <a:rPr lang="cs-CZ" dirty="0" smtClean="0"/>
              <a:t>SO₄ → </a:t>
            </a:r>
            <a:r>
              <a:rPr lang="cs-CZ" dirty="0" smtClean="0">
                <a:solidFill>
                  <a:srgbClr val="00B050"/>
                </a:solidFill>
              </a:rPr>
              <a:t>2</a:t>
            </a:r>
            <a:r>
              <a:rPr lang="cs-CZ" dirty="0" smtClean="0"/>
              <a:t> H⁺¹ + (SO₄)</a:t>
            </a:r>
            <a:r>
              <a:rPr lang="cs-CZ" dirty="0" smtClean="0">
                <a:solidFill>
                  <a:srgbClr val="00B050"/>
                </a:solidFill>
              </a:rPr>
              <a:t>⁻²</a:t>
            </a:r>
          </a:p>
          <a:p>
            <a:pPr>
              <a:buNone/>
            </a:pPr>
            <a:r>
              <a:rPr lang="cs-CZ" dirty="0" smtClean="0"/>
              <a:t>                      síran sod</a:t>
            </a:r>
            <a:r>
              <a:rPr lang="cs-CZ" dirty="0" smtClean="0">
                <a:solidFill>
                  <a:srgbClr val="00B0F0"/>
                </a:solidFill>
              </a:rPr>
              <a:t>ný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                  </a:t>
            </a:r>
            <a:r>
              <a:rPr lang="cs-CZ" dirty="0" err="1" smtClean="0"/>
              <a:t>Na</a:t>
            </a:r>
            <a:r>
              <a:rPr lang="cs-CZ" dirty="0" smtClean="0">
                <a:solidFill>
                  <a:srgbClr val="FF3399"/>
                </a:solidFill>
              </a:rPr>
              <a:t>₂</a:t>
            </a:r>
            <a:r>
              <a:rPr lang="cs-CZ" dirty="0" smtClean="0">
                <a:solidFill>
                  <a:srgbClr val="00B0F0"/>
                </a:solidFill>
              </a:rPr>
              <a:t>⁺¹</a:t>
            </a:r>
            <a:r>
              <a:rPr lang="cs-CZ" dirty="0" smtClean="0"/>
              <a:t>(SO₄)</a:t>
            </a:r>
            <a:r>
              <a:rPr lang="cs-CZ" dirty="0" smtClean="0">
                <a:solidFill>
                  <a:srgbClr val="FF3399"/>
                </a:solidFill>
              </a:rPr>
              <a:t>⁻²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                       </a:t>
            </a:r>
          </a:p>
        </p:txBody>
      </p:sp>
      <p:cxnSp>
        <p:nvCxnSpPr>
          <p:cNvPr id="13" name="Přímá spojovací šipka 12"/>
          <p:cNvCxnSpPr/>
          <p:nvPr/>
        </p:nvCxnSpPr>
        <p:spPr>
          <a:xfrm rot="10800000" flipV="1">
            <a:off x="4143372" y="4500570"/>
            <a:ext cx="714380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4143372" y="4500570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Vytvořte názvy nebo vzorce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dusičnan olovnatý</a:t>
            </a:r>
          </a:p>
          <a:p>
            <a:r>
              <a:rPr lang="cs-CZ" dirty="0" err="1" smtClean="0"/>
              <a:t>MnSO</a:t>
            </a:r>
            <a:r>
              <a:rPr lang="cs-CZ" dirty="0" smtClean="0"/>
              <a:t>₃</a:t>
            </a:r>
          </a:p>
          <a:p>
            <a:r>
              <a:rPr lang="cs-CZ" dirty="0" smtClean="0"/>
              <a:t>chlorečnan manganatý</a:t>
            </a:r>
          </a:p>
          <a:p>
            <a:r>
              <a:rPr lang="cs-CZ" dirty="0" err="1" smtClean="0"/>
              <a:t>MgSO</a:t>
            </a:r>
            <a:r>
              <a:rPr lang="cs-CZ" dirty="0" smtClean="0"/>
              <a:t>₄</a:t>
            </a:r>
          </a:p>
          <a:p>
            <a:r>
              <a:rPr lang="cs-CZ" dirty="0" smtClean="0"/>
              <a:t>manganistan draselný</a:t>
            </a:r>
          </a:p>
          <a:p>
            <a:r>
              <a:rPr lang="cs-CZ" dirty="0" err="1" smtClean="0"/>
              <a:t>LiNO</a:t>
            </a:r>
            <a:r>
              <a:rPr lang="cs-CZ" dirty="0" smtClean="0"/>
              <a:t>₂</a:t>
            </a:r>
          </a:p>
          <a:p>
            <a:r>
              <a:rPr lang="cs-CZ" dirty="0" smtClean="0"/>
              <a:t>dusičnan zinečnatý</a:t>
            </a:r>
          </a:p>
          <a:p>
            <a:r>
              <a:rPr lang="cs-CZ" dirty="0" err="1" smtClean="0"/>
              <a:t>Ag</a:t>
            </a:r>
            <a:r>
              <a:rPr lang="cs-CZ" dirty="0" smtClean="0"/>
              <a:t>₂SO₄</a:t>
            </a:r>
          </a:p>
          <a:p>
            <a:r>
              <a:rPr lang="cs-CZ" dirty="0" smtClean="0"/>
              <a:t>fosforitan měďnatý</a:t>
            </a:r>
          </a:p>
          <a:p>
            <a:r>
              <a:rPr lang="cs-CZ" dirty="0" err="1" smtClean="0"/>
              <a:t>Fe</a:t>
            </a:r>
            <a:r>
              <a:rPr lang="cs-CZ" dirty="0" smtClean="0"/>
              <a:t>₃(PO₄)₂</a:t>
            </a:r>
          </a:p>
          <a:p>
            <a:r>
              <a:rPr lang="cs-CZ" dirty="0" smtClean="0"/>
              <a:t>fosforitan sodný</a:t>
            </a:r>
          </a:p>
          <a:p>
            <a:r>
              <a:rPr lang="cs-CZ" dirty="0" err="1" smtClean="0"/>
              <a:t>CaCO</a:t>
            </a:r>
            <a:r>
              <a:rPr lang="cs-CZ" dirty="0" smtClean="0"/>
              <a:t>₃</a:t>
            </a:r>
          </a:p>
          <a:p>
            <a:r>
              <a:rPr lang="cs-CZ" dirty="0" smtClean="0"/>
              <a:t>uhličitan hlinitý</a:t>
            </a:r>
          </a:p>
          <a:p>
            <a:r>
              <a:rPr lang="cs-CZ" dirty="0" smtClean="0"/>
              <a:t>K₂CO₃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Pb</a:t>
            </a:r>
            <a:r>
              <a:rPr lang="cs-CZ" dirty="0" smtClean="0">
                <a:solidFill>
                  <a:srgbClr val="FF0000"/>
                </a:solidFill>
              </a:rPr>
              <a:t>(NO₃)₂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siřičitan manganatý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Mn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ClO</a:t>
            </a:r>
            <a:r>
              <a:rPr lang="cs-CZ" dirty="0" smtClean="0">
                <a:solidFill>
                  <a:srgbClr val="FF0000"/>
                </a:solidFill>
              </a:rPr>
              <a:t>₃)₂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síran hořečnatý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KMnO</a:t>
            </a:r>
            <a:r>
              <a:rPr lang="cs-CZ" dirty="0" smtClean="0">
                <a:solidFill>
                  <a:srgbClr val="FF0000"/>
                </a:solidFill>
              </a:rPr>
              <a:t>₄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dusitan lithný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Zn</a:t>
            </a:r>
            <a:r>
              <a:rPr lang="cs-CZ" dirty="0" smtClean="0">
                <a:solidFill>
                  <a:srgbClr val="FF0000"/>
                </a:solidFill>
              </a:rPr>
              <a:t>(NO₃)₂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síran stříbrný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Cu</a:t>
            </a:r>
            <a:r>
              <a:rPr lang="cs-CZ" dirty="0" smtClean="0">
                <a:solidFill>
                  <a:srgbClr val="FF0000"/>
                </a:solidFill>
              </a:rPr>
              <a:t>₃(PO₃)₂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fosforečnan železnatý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Na</a:t>
            </a:r>
            <a:r>
              <a:rPr lang="cs-CZ" dirty="0" smtClean="0">
                <a:solidFill>
                  <a:srgbClr val="FF0000"/>
                </a:solidFill>
              </a:rPr>
              <a:t>₃PO₃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uhličitan vápenatý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Al</a:t>
            </a:r>
            <a:r>
              <a:rPr lang="cs-CZ" dirty="0" smtClean="0">
                <a:solidFill>
                  <a:srgbClr val="FF0000"/>
                </a:solidFill>
              </a:rPr>
              <a:t>₂(CO₃)₃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uhličitan draselný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Hydrogensoli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obsahují anionty kyselin, ve kterých je obsažen jeden nebo více atomů vodíku</a:t>
            </a:r>
          </a:p>
          <a:p>
            <a:r>
              <a:rPr lang="cs-CZ" dirty="0" smtClean="0"/>
              <a:t>počet vodíků je v názvu označen číslovkou (mono – 1, </a:t>
            </a:r>
            <a:r>
              <a:rPr lang="cs-CZ" dirty="0" err="1" smtClean="0"/>
              <a:t>di</a:t>
            </a:r>
            <a:r>
              <a:rPr lang="cs-CZ" dirty="0" smtClean="0"/>
              <a:t> – 2, tri – 3,…)</a:t>
            </a:r>
          </a:p>
          <a:p>
            <a:r>
              <a:rPr lang="cs-CZ" dirty="0" smtClean="0"/>
              <a:t>názvosloví je tvořeno přidáním slova </a:t>
            </a:r>
            <a:r>
              <a:rPr lang="cs-CZ" dirty="0" err="1" smtClean="0"/>
              <a:t>hydrogen</a:t>
            </a:r>
            <a:r>
              <a:rPr lang="cs-CZ" dirty="0" smtClean="0"/>
              <a:t> před jméno názvu soli</a:t>
            </a:r>
          </a:p>
          <a:p>
            <a:pPr>
              <a:buNone/>
            </a:pPr>
            <a:r>
              <a:rPr lang="cs-CZ" sz="800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           </a:t>
            </a:r>
            <a:r>
              <a:rPr lang="cs-CZ" dirty="0" smtClean="0">
                <a:solidFill>
                  <a:srgbClr val="7030A0"/>
                </a:solidFill>
              </a:rPr>
              <a:t>fosforečnan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3399"/>
                </a:solidFill>
              </a:rPr>
              <a:t>vápenatý</a:t>
            </a:r>
          </a:p>
          <a:p>
            <a:pPr>
              <a:buNone/>
            </a:pPr>
            <a:r>
              <a:rPr lang="cs-CZ" dirty="0" smtClean="0">
                <a:solidFill>
                  <a:srgbClr val="FF3399"/>
                </a:solidFill>
              </a:rPr>
              <a:t>			       </a:t>
            </a:r>
            <a:r>
              <a:rPr lang="cs-CZ" dirty="0" err="1" smtClean="0">
                <a:solidFill>
                  <a:srgbClr val="FF3399"/>
                </a:solidFill>
              </a:rPr>
              <a:t>Ca</a:t>
            </a:r>
            <a:r>
              <a:rPr lang="cs-CZ" dirty="0" smtClean="0">
                <a:solidFill>
                  <a:srgbClr val="FF3399"/>
                </a:solidFill>
                <a:latin typeface="Calibri"/>
              </a:rPr>
              <a:t>₃</a:t>
            </a:r>
            <a:r>
              <a:rPr lang="cs-CZ" dirty="0" smtClean="0">
                <a:latin typeface="Calibri"/>
              </a:rPr>
              <a:t>(</a:t>
            </a:r>
            <a:r>
              <a:rPr lang="cs-CZ" dirty="0" smtClean="0">
                <a:solidFill>
                  <a:srgbClr val="7030A0"/>
                </a:solidFill>
              </a:rPr>
              <a:t>PO</a:t>
            </a:r>
            <a:r>
              <a:rPr lang="cs-CZ" dirty="0" smtClean="0">
                <a:solidFill>
                  <a:srgbClr val="7030A0"/>
                </a:solidFill>
                <a:latin typeface="Calibri"/>
              </a:rPr>
              <a:t>₄</a:t>
            </a:r>
            <a:r>
              <a:rPr lang="cs-CZ" dirty="0" smtClean="0">
                <a:latin typeface="Calibri"/>
              </a:rPr>
              <a:t>)₂⁻³</a:t>
            </a:r>
            <a:r>
              <a:rPr lang="cs-CZ" dirty="0" smtClean="0">
                <a:solidFill>
                  <a:srgbClr val="7030A0"/>
                </a:solidFill>
                <a:latin typeface="Calibri"/>
              </a:rPr>
              <a:t> </a:t>
            </a:r>
          </a:p>
          <a:p>
            <a:pPr>
              <a:buNone/>
            </a:pPr>
            <a:r>
              <a:rPr lang="cs-CZ" dirty="0" smtClean="0">
                <a:solidFill>
                  <a:srgbClr val="FF3399"/>
                </a:solidFill>
              </a:rPr>
              <a:t>	</a:t>
            </a:r>
            <a:r>
              <a:rPr lang="cs-CZ" dirty="0" smtClean="0">
                <a:solidFill>
                  <a:srgbClr val="00B050"/>
                </a:solidFill>
              </a:rPr>
              <a:t>       </a:t>
            </a:r>
            <a:r>
              <a:rPr lang="cs-CZ" dirty="0" err="1" smtClean="0">
                <a:solidFill>
                  <a:srgbClr val="00B050"/>
                </a:solidFill>
              </a:rPr>
              <a:t>hydrogen</a:t>
            </a:r>
            <a:r>
              <a:rPr lang="cs-CZ" dirty="0" err="1" smtClean="0">
                <a:solidFill>
                  <a:srgbClr val="7030A0"/>
                </a:solidFill>
              </a:rPr>
              <a:t>fosforečnan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3399"/>
                </a:solidFill>
              </a:rPr>
              <a:t>vápenatý</a:t>
            </a:r>
          </a:p>
          <a:p>
            <a:pPr>
              <a:buNone/>
            </a:pPr>
            <a:r>
              <a:rPr lang="cs-CZ" dirty="0" smtClean="0">
                <a:solidFill>
                  <a:srgbClr val="FF3399"/>
                </a:solidFill>
              </a:rPr>
              <a:t>                         Ca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00B050"/>
                </a:solidFill>
              </a:rPr>
              <a:t>H</a:t>
            </a:r>
            <a:r>
              <a:rPr lang="cs-CZ" dirty="0" smtClean="0">
                <a:solidFill>
                  <a:srgbClr val="7030A0"/>
                </a:solidFill>
              </a:rPr>
              <a:t>PO</a:t>
            </a:r>
            <a:r>
              <a:rPr lang="cs-CZ" dirty="0" smtClean="0">
                <a:solidFill>
                  <a:srgbClr val="7030A0"/>
                </a:solidFill>
                <a:latin typeface="Calibri"/>
              </a:rPr>
              <a:t>₄</a:t>
            </a:r>
            <a:r>
              <a:rPr lang="cs-CZ" dirty="0" smtClean="0">
                <a:latin typeface="Calibri"/>
              </a:rPr>
              <a:t>)⁻²</a:t>
            </a: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       </a:t>
            </a:r>
            <a:r>
              <a:rPr lang="cs-CZ" dirty="0" err="1" smtClean="0">
                <a:solidFill>
                  <a:srgbClr val="00B050"/>
                </a:solidFill>
              </a:rPr>
              <a:t>dihydrogen</a:t>
            </a:r>
            <a:r>
              <a:rPr lang="cs-CZ" dirty="0" err="1" smtClean="0">
                <a:solidFill>
                  <a:srgbClr val="7030A0"/>
                </a:solidFill>
              </a:rPr>
              <a:t>fosforečnan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3399"/>
                </a:solidFill>
              </a:rPr>
              <a:t>vápenatý</a:t>
            </a:r>
          </a:p>
          <a:p>
            <a:pPr>
              <a:buNone/>
            </a:pPr>
            <a:r>
              <a:rPr lang="cs-CZ" dirty="0" smtClean="0">
                <a:solidFill>
                  <a:srgbClr val="FF3399"/>
                </a:solidFill>
              </a:rPr>
              <a:t>                         Ca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00B050"/>
                </a:solidFill>
              </a:rPr>
              <a:t>H</a:t>
            </a:r>
            <a:r>
              <a:rPr lang="cs-CZ" dirty="0" smtClean="0">
                <a:solidFill>
                  <a:srgbClr val="00B050"/>
                </a:solidFill>
                <a:latin typeface="Calibri"/>
              </a:rPr>
              <a:t>₂</a:t>
            </a:r>
            <a:r>
              <a:rPr lang="cs-CZ" dirty="0" smtClean="0">
                <a:solidFill>
                  <a:srgbClr val="7030A0"/>
                </a:solidFill>
              </a:rPr>
              <a:t>PO</a:t>
            </a:r>
            <a:r>
              <a:rPr lang="cs-CZ" dirty="0" smtClean="0">
                <a:solidFill>
                  <a:srgbClr val="7030A0"/>
                </a:solidFill>
                <a:latin typeface="Calibri"/>
              </a:rPr>
              <a:t>₄</a:t>
            </a:r>
            <a:r>
              <a:rPr lang="cs-CZ" dirty="0" smtClean="0">
                <a:latin typeface="Calibri"/>
              </a:rPr>
              <a:t>)₂⁻¹</a:t>
            </a:r>
            <a:endParaRPr lang="cs-CZ" dirty="0" smtClean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Vytvořte vzorce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hydrogenuhličitan</a:t>
            </a:r>
            <a:r>
              <a:rPr lang="cs-CZ" dirty="0" smtClean="0"/>
              <a:t> sodný (jedlá sůl)</a:t>
            </a:r>
          </a:p>
          <a:p>
            <a:r>
              <a:rPr lang="cs-CZ" dirty="0" err="1" smtClean="0"/>
              <a:t>hydrogenfosforečnan</a:t>
            </a:r>
            <a:r>
              <a:rPr lang="cs-CZ" dirty="0" smtClean="0"/>
              <a:t> hořečnatý</a:t>
            </a:r>
          </a:p>
          <a:p>
            <a:r>
              <a:rPr lang="cs-CZ" dirty="0" err="1" smtClean="0"/>
              <a:t>dihydrogenfosforečnan</a:t>
            </a:r>
            <a:r>
              <a:rPr lang="cs-CZ" dirty="0" smtClean="0"/>
              <a:t> sodný</a:t>
            </a:r>
          </a:p>
          <a:p>
            <a:r>
              <a:rPr lang="cs-CZ" dirty="0" err="1" smtClean="0"/>
              <a:t>hydrogenfosforečnan</a:t>
            </a:r>
            <a:r>
              <a:rPr lang="cs-CZ" dirty="0" smtClean="0"/>
              <a:t> draselný</a:t>
            </a:r>
          </a:p>
          <a:p>
            <a:r>
              <a:rPr lang="cs-CZ" dirty="0" err="1" smtClean="0"/>
              <a:t>hydrogenuhličitan</a:t>
            </a:r>
            <a:r>
              <a:rPr lang="cs-CZ" dirty="0" smtClean="0"/>
              <a:t> hořečnatý</a:t>
            </a:r>
          </a:p>
          <a:p>
            <a:r>
              <a:rPr lang="cs-CZ" dirty="0" err="1" smtClean="0"/>
              <a:t>hydrogensiřičitan</a:t>
            </a:r>
            <a:r>
              <a:rPr lang="cs-CZ" dirty="0" smtClean="0"/>
              <a:t> sodný</a:t>
            </a:r>
          </a:p>
          <a:p>
            <a:r>
              <a:rPr lang="cs-CZ" dirty="0" err="1" smtClean="0"/>
              <a:t>dihydrogenfosforečnan</a:t>
            </a:r>
            <a:r>
              <a:rPr lang="cs-CZ" dirty="0" smtClean="0"/>
              <a:t> vápenatý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NaHCO</a:t>
            </a:r>
            <a:r>
              <a:rPr lang="cs-CZ" dirty="0" smtClean="0">
                <a:solidFill>
                  <a:srgbClr val="FF0000"/>
                </a:solidFill>
              </a:rPr>
              <a:t>₃</a:t>
            </a:r>
            <a:br>
              <a:rPr lang="cs-CZ" dirty="0" smtClean="0">
                <a:solidFill>
                  <a:srgbClr val="FF0000"/>
                </a:solidFill>
              </a:rPr>
            </a:b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MgHPO</a:t>
            </a:r>
            <a:r>
              <a:rPr lang="cs-CZ" dirty="0" smtClean="0">
                <a:solidFill>
                  <a:srgbClr val="FF0000"/>
                </a:solidFill>
              </a:rPr>
              <a:t>₄</a:t>
            </a:r>
            <a:br>
              <a:rPr lang="cs-CZ" dirty="0" smtClean="0">
                <a:solidFill>
                  <a:srgbClr val="FF0000"/>
                </a:solidFill>
              </a:rPr>
            </a:b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NaH</a:t>
            </a:r>
            <a:r>
              <a:rPr lang="cs-CZ" dirty="0" smtClean="0">
                <a:solidFill>
                  <a:srgbClr val="FF0000"/>
                </a:solidFill>
              </a:rPr>
              <a:t>₂PO₄</a:t>
            </a:r>
            <a:br>
              <a:rPr lang="cs-CZ" dirty="0" smtClean="0">
                <a:solidFill>
                  <a:srgbClr val="FF0000"/>
                </a:solidFill>
              </a:rPr>
            </a:b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K₂HPO₄</a:t>
            </a:r>
            <a:br>
              <a:rPr lang="cs-CZ" dirty="0" smtClean="0">
                <a:solidFill>
                  <a:srgbClr val="FF0000"/>
                </a:solidFill>
              </a:rPr>
            </a:b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Mg(HCO₃)₂</a:t>
            </a:r>
            <a:br>
              <a:rPr lang="cs-CZ" dirty="0" smtClean="0">
                <a:solidFill>
                  <a:srgbClr val="FF0000"/>
                </a:solidFill>
              </a:rPr>
            </a:b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NaHSO</a:t>
            </a:r>
            <a:r>
              <a:rPr lang="cs-CZ" dirty="0" smtClean="0">
                <a:solidFill>
                  <a:srgbClr val="FF0000"/>
                </a:solidFill>
              </a:rPr>
              <a:t>₃</a:t>
            </a:r>
            <a:br>
              <a:rPr lang="cs-CZ" dirty="0" smtClean="0">
                <a:solidFill>
                  <a:srgbClr val="FF0000"/>
                </a:solidFill>
              </a:rPr>
            </a:b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Ca(H₂PO₄)₂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Soubor:Gips 3 Marok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78442" y="4071942"/>
            <a:ext cx="3714776" cy="2571768"/>
          </a:xfrm>
          <a:prstGeom prst="rect">
            <a:avLst/>
          </a:prstGeom>
          <a:noFill/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Hydráty solí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 krystalech solí je obsažena chemicky vázaná voda</a:t>
            </a:r>
          </a:p>
          <a:p>
            <a:r>
              <a:rPr lang="cs-CZ" dirty="0" smtClean="0"/>
              <a:t>počet molekul vody je vyjádřena v názvu soli číslovkovou předponou</a:t>
            </a:r>
          </a:p>
          <a:p>
            <a:pPr>
              <a:buNone/>
            </a:pPr>
            <a:r>
              <a:rPr lang="cs-CZ" dirty="0" smtClean="0"/>
              <a:t>		1		mono</a:t>
            </a:r>
            <a:br>
              <a:rPr lang="cs-CZ" dirty="0" smtClean="0"/>
            </a:br>
            <a:r>
              <a:rPr lang="cs-CZ" dirty="0" smtClean="0"/>
              <a:t>	2		</a:t>
            </a:r>
            <a:r>
              <a:rPr lang="cs-CZ" dirty="0" err="1" smtClean="0"/>
              <a:t>di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3		tri</a:t>
            </a:r>
            <a:br>
              <a:rPr lang="cs-CZ" dirty="0" smtClean="0"/>
            </a:br>
            <a:r>
              <a:rPr lang="cs-CZ" dirty="0" smtClean="0"/>
              <a:t>	4		</a:t>
            </a:r>
            <a:r>
              <a:rPr lang="cs-CZ" dirty="0" err="1" smtClean="0"/>
              <a:t>tetra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5		</a:t>
            </a:r>
            <a:r>
              <a:rPr lang="cs-CZ" dirty="0" err="1" smtClean="0"/>
              <a:t>penta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6		</a:t>
            </a:r>
            <a:r>
              <a:rPr lang="cs-CZ" dirty="0" err="1" smtClean="0"/>
              <a:t>hexa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7		</a:t>
            </a:r>
            <a:r>
              <a:rPr lang="cs-CZ" dirty="0" err="1" smtClean="0"/>
              <a:t>hepta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8		</a:t>
            </a:r>
            <a:r>
              <a:rPr lang="cs-CZ" dirty="0" err="1" smtClean="0"/>
              <a:t>okta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9		</a:t>
            </a:r>
            <a:r>
              <a:rPr lang="cs-CZ" dirty="0" err="1" smtClean="0"/>
              <a:t>nona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10		deka</a:t>
            </a:r>
          </a:p>
          <a:p>
            <a:pPr>
              <a:buNone/>
            </a:pPr>
            <a:endParaRPr lang="cs-CZ" sz="1100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>
                <a:solidFill>
                  <a:srgbClr val="FF3399"/>
                </a:solidFill>
              </a:rPr>
              <a:t>di</a:t>
            </a:r>
            <a:r>
              <a:rPr lang="cs-CZ" dirty="0" err="1" smtClean="0">
                <a:solidFill>
                  <a:srgbClr val="00B0F0"/>
                </a:solidFill>
              </a:rPr>
              <a:t>hydrát</a:t>
            </a:r>
            <a:r>
              <a:rPr lang="cs-CZ" dirty="0" smtClean="0"/>
              <a:t> síranu vápenatého               (sádrovec)</a:t>
            </a:r>
            <a:br>
              <a:rPr lang="cs-CZ" dirty="0" smtClean="0"/>
            </a:br>
            <a:r>
              <a:rPr lang="cs-CZ" sz="800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      </a:t>
            </a:r>
            <a:r>
              <a:rPr lang="cs-CZ" dirty="0" err="1" smtClean="0"/>
              <a:t>CaSO</a:t>
            </a:r>
            <a:r>
              <a:rPr lang="cs-CZ" dirty="0" smtClean="0"/>
              <a:t>₄ · </a:t>
            </a:r>
            <a:r>
              <a:rPr lang="cs-CZ" dirty="0" smtClean="0">
                <a:solidFill>
                  <a:srgbClr val="FF3399"/>
                </a:solidFill>
              </a:rPr>
              <a:t>2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B0F0"/>
                </a:solidFill>
              </a:rPr>
              <a:t>H₂O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Vytvořte názvy nebo vzorce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err="1" smtClean="0"/>
              <a:t>pentahydrát</a:t>
            </a:r>
            <a:r>
              <a:rPr lang="cs-CZ" dirty="0" smtClean="0"/>
              <a:t> síranu měďnatého (skalice modrá)</a:t>
            </a:r>
          </a:p>
          <a:p>
            <a:r>
              <a:rPr lang="cs-CZ" dirty="0" err="1" smtClean="0"/>
              <a:t>ZnSO</a:t>
            </a:r>
            <a:r>
              <a:rPr lang="cs-CZ" dirty="0" smtClean="0"/>
              <a:t>₄ · 7 H₂O (skalice bílá)</a:t>
            </a:r>
          </a:p>
          <a:p>
            <a:r>
              <a:rPr lang="cs-CZ" dirty="0" err="1" smtClean="0"/>
              <a:t>heptahydrát</a:t>
            </a:r>
            <a:r>
              <a:rPr lang="cs-CZ" dirty="0" smtClean="0"/>
              <a:t> síranu železnatého (skalice zelená)</a:t>
            </a:r>
          </a:p>
          <a:p>
            <a:r>
              <a:rPr lang="cs-CZ" dirty="0" err="1" smtClean="0"/>
              <a:t>Na</a:t>
            </a:r>
            <a:r>
              <a:rPr lang="cs-CZ" dirty="0" smtClean="0"/>
              <a:t>₂SO₄ · 10 H₂O (Glauberova sůl)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CuSO</a:t>
            </a:r>
            <a:r>
              <a:rPr lang="cs-CZ" dirty="0" smtClean="0">
                <a:solidFill>
                  <a:srgbClr val="FF0000"/>
                </a:solidFill>
                <a:latin typeface="Calibri"/>
              </a:rPr>
              <a:t>₄</a:t>
            </a:r>
            <a:r>
              <a:rPr lang="cs-CZ" dirty="0" smtClean="0">
                <a:solidFill>
                  <a:srgbClr val="FF0000"/>
                </a:solidFill>
              </a:rPr>
              <a:t> · 5 H₂O 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heptahydrát</a:t>
            </a:r>
            <a:r>
              <a:rPr lang="cs-CZ" dirty="0" smtClean="0">
                <a:solidFill>
                  <a:srgbClr val="FF0000"/>
                </a:solidFill>
              </a:rPr>
              <a:t> síranu zinečnatého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FeSO</a:t>
            </a:r>
            <a:r>
              <a:rPr lang="cs-CZ" dirty="0" smtClean="0">
                <a:solidFill>
                  <a:srgbClr val="FF0000"/>
                </a:solidFill>
                <a:latin typeface="Calibri"/>
              </a:rPr>
              <a:t>₄</a:t>
            </a:r>
            <a:r>
              <a:rPr lang="cs-CZ" dirty="0" smtClean="0">
                <a:solidFill>
                  <a:srgbClr val="FF0000"/>
                </a:solidFill>
              </a:rPr>
              <a:t> · 7 H₂O 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dekahydrát</a:t>
            </a:r>
            <a:r>
              <a:rPr lang="cs-CZ" dirty="0" smtClean="0">
                <a:solidFill>
                  <a:srgbClr val="FF0000"/>
                </a:solidFill>
              </a:rPr>
              <a:t> síranu sodného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tupně šed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173</TotalTime>
  <Words>527</Words>
  <Application>Microsoft Office PowerPoint</Application>
  <PresentationFormat>Předvádění na obrazovce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Slunovrat</vt:lpstr>
      <vt:lpstr>Soli kyslíkatých kyselin</vt:lpstr>
      <vt:lpstr>Charakteristika</vt:lpstr>
      <vt:lpstr>Názvosloví solí (1. část)</vt:lpstr>
      <vt:lpstr>Názvosloví solí (2. část)</vt:lpstr>
      <vt:lpstr>Vytvořte názvy nebo vzorce</vt:lpstr>
      <vt:lpstr>Hydrogensoli</vt:lpstr>
      <vt:lpstr>Vytvořte vzorce</vt:lpstr>
      <vt:lpstr>Hydráty solí</vt:lpstr>
      <vt:lpstr>Vytvořte názvy nebo vzorce</vt:lpstr>
      <vt:lpstr>Doplňte triviální názvy</vt:lpstr>
      <vt:lpstr>Shrnutí Doplňte text</vt:lpstr>
      <vt:lpstr>Řešení shrnutí</vt:lpstr>
      <vt:lpstr>Zdroje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 kyslíkatých kyselin</dc:title>
  <dc:creator>Vlastnik</dc:creator>
  <cp:lastModifiedBy>Svatka</cp:lastModifiedBy>
  <cp:revision>20</cp:revision>
  <dcterms:created xsi:type="dcterms:W3CDTF">2012-10-10T18:17:38Z</dcterms:created>
  <dcterms:modified xsi:type="dcterms:W3CDTF">2013-01-08T12:28:07Z</dcterms:modified>
</cp:coreProperties>
</file>